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83" r:id="rId4"/>
    <p:sldId id="265" r:id="rId5"/>
    <p:sldId id="284" r:id="rId6"/>
    <p:sldId id="273" r:id="rId7"/>
    <p:sldId id="285" r:id="rId8"/>
    <p:sldId id="286" r:id="rId9"/>
    <p:sldId id="280" r:id="rId10"/>
    <p:sldId id="287" r:id="rId11"/>
    <p:sldId id="288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47" autoAdjust="0"/>
  </p:normalViewPr>
  <p:slideViewPr>
    <p:cSldViewPr>
      <p:cViewPr>
        <p:scale>
          <a:sx n="100" d="100"/>
          <a:sy n="100" d="100"/>
        </p:scale>
        <p:origin x="-728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CCE25-C8BA-FE4B-9FCF-1D6478182F39}" type="datetimeFigureOut">
              <a:rPr lang="en-US" smtClean="0"/>
              <a:t>16. 05. 26.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222B2-A6D6-EB40-B05B-AB518161D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3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222B2-A6D6-EB40-B05B-AB518161D7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2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B1F8-E99C-4EB0-97B5-91AE15393CCA}" type="datetimeFigureOut">
              <a:rPr lang="hu-HU" smtClean="0"/>
              <a:t>16. 05. 26.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CC0F-6967-4890-9C3A-C6011A1A0DAC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686049"/>
          </a:xfrm>
        </p:spPr>
        <p:txBody>
          <a:bodyPr>
            <a:noAutofit/>
          </a:bodyPr>
          <a:lstStyle/>
          <a:p>
            <a:r>
              <a:rPr lang="hu-HU" sz="54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Elnöki</a:t>
            </a:r>
            <a:r>
              <a:rPr lang="hu-HU" sz="5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 </a:t>
            </a:r>
            <a:r>
              <a:rPr lang="hu-HU" sz="5400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beszámoló</a:t>
            </a:r>
            <a:r>
              <a:rPr lang="hu-HU" sz="5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/>
            </a:r>
            <a:br>
              <a:rPr lang="hu-HU" sz="54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</a:br>
            <a:r>
              <a:rPr lang="hu-HU" sz="3600" b="1" cap="small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Dr </a:t>
            </a:r>
            <a:r>
              <a:rPr lang="hu-HU" sz="3600" b="1" cap="small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császár-Nagy</a:t>
            </a:r>
            <a:r>
              <a:rPr lang="hu-HU" sz="3600" b="1" cap="small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 </a:t>
            </a:r>
            <a:r>
              <a:rPr lang="hu-HU" sz="3600" b="1" cap="small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Noémi</a:t>
            </a:r>
            <a:endParaRPr lang="hu-HU" sz="3600" b="1" cap="small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/>
              <a:cs typeface="American Typewriter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552728" cy="2016224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A Magyar Pszichológusok Érdekvédelmi Egyesületének</a:t>
            </a:r>
          </a:p>
          <a:p>
            <a:endParaRPr lang="hu-HU" b="1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2015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májusától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2016 májusáig tartó időszakáról</a:t>
            </a:r>
            <a:endParaRPr lang="hu-HU" b="1" dirty="0">
              <a:solidFill>
                <a:srgbClr val="000090"/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2353" y="31227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228184" y="2852936"/>
            <a:ext cx="2736304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856984" cy="85496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merican Typewriter"/>
                <a:cs typeface="American Typewriter"/>
              </a:rPr>
              <a:t>2016 </a:t>
            </a:r>
            <a:r>
              <a:rPr lang="en-US" sz="2800" b="1" dirty="0" err="1" smtClean="0">
                <a:latin typeface="American Typewriter"/>
                <a:cs typeface="American Typewriter"/>
              </a:rPr>
              <a:t>évi</a:t>
            </a:r>
            <a:r>
              <a:rPr lang="en-US" sz="2800" b="1" dirty="0" smtClean="0">
                <a:latin typeface="American Typewriter"/>
                <a:cs typeface="American Typewriter"/>
              </a:rPr>
              <a:t> </a:t>
            </a:r>
            <a:r>
              <a:rPr lang="en-US" sz="2800" b="1" dirty="0" err="1" smtClean="0">
                <a:latin typeface="American Typewriter"/>
                <a:cs typeface="American Typewriter"/>
              </a:rPr>
              <a:t>feladatok</a:t>
            </a:r>
            <a:r>
              <a:rPr lang="en-US" sz="2800" b="1" dirty="0" smtClean="0">
                <a:latin typeface="American Typewriter"/>
                <a:cs typeface="American Typewriter"/>
              </a:rPr>
              <a:t> </a:t>
            </a:r>
            <a:r>
              <a:rPr lang="en-US" sz="2800" b="1" dirty="0" err="1">
                <a:latin typeface="American Typewriter"/>
                <a:cs typeface="American Typewriter"/>
              </a:rPr>
              <a:t>listája</a:t>
            </a:r>
            <a:r>
              <a:rPr lang="en-US" sz="2800" b="1" dirty="0">
                <a:latin typeface="American Typewriter"/>
                <a:cs typeface="American Typewriter"/>
              </a:rPr>
              <a:t> </a:t>
            </a:r>
            <a:r>
              <a:rPr lang="en-US" sz="2800" b="1" dirty="0" err="1">
                <a:latin typeface="American Typewriter"/>
                <a:cs typeface="American Typewriter"/>
              </a:rPr>
              <a:t>teljesség</a:t>
            </a:r>
            <a:r>
              <a:rPr lang="en-US" sz="2800" b="1" dirty="0">
                <a:latin typeface="American Typewriter"/>
                <a:cs typeface="American Typewriter"/>
              </a:rPr>
              <a:t> </a:t>
            </a:r>
            <a:r>
              <a:rPr lang="en-US" sz="2800" b="1" dirty="0" err="1">
                <a:latin typeface="American Typewriter"/>
                <a:cs typeface="American Typewriter"/>
              </a:rPr>
              <a:t>nélkül</a:t>
            </a:r>
            <a:r>
              <a:rPr lang="hu-HU" sz="2800" dirty="0"/>
              <a:t/>
            </a:r>
            <a:br>
              <a:rPr lang="hu-HU" sz="2800" dirty="0"/>
            </a:br>
            <a:endParaRPr lang="hu-HU" sz="2800" b="1" dirty="0">
              <a:latin typeface="American Typewriter"/>
              <a:cs typeface="American Typewriter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1400" dirty="0">
              <a:solidFill>
                <a:schemeClr val="tx2"/>
              </a:solidFill>
            </a:endParaRPr>
          </a:p>
          <a:p>
            <a:pPr lvl="0"/>
            <a:r>
              <a:rPr lang="en-US" sz="1600" b="1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Kamara</a:t>
            </a:r>
            <a:r>
              <a:rPr lang="en-US" sz="1600" b="1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b="1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ügyének</a:t>
            </a:r>
            <a:r>
              <a:rPr lang="en-US" sz="1600" b="1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b="1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tovább</a:t>
            </a:r>
            <a:r>
              <a:rPr lang="en-US" sz="1600" b="1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b="1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lökése</a:t>
            </a:r>
            <a:r>
              <a:rPr lang="en-US" sz="1600" b="1" dirty="0">
                <a:solidFill>
                  <a:srgbClr val="1F497D"/>
                </a:solidFill>
                <a:latin typeface="American Typewriter"/>
                <a:cs typeface="American Typewriter"/>
              </a:rPr>
              <a:t> a </a:t>
            </a:r>
            <a:r>
              <a:rPr lang="en-US" sz="1600" b="1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kormány</a:t>
            </a:r>
            <a:r>
              <a:rPr lang="en-US" sz="1600" b="1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b="1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felé</a:t>
            </a:r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Minimum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feltetel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rendelet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atirasa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,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módosítása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július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1-ig!</a:t>
            </a:r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16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Szakképzési</a:t>
            </a:r>
            <a:r>
              <a:rPr lang="en-US" sz="16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rendelet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átírása</a:t>
            </a:r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Kódrendelet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átírása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: “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sima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”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pszichológus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kód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visszaállítása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,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alkalmazott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egészségpszichológusoknak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szakmakód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,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igazságügyi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szakpszichológus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szakmakód</a:t>
            </a:r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Az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igazságügyi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szakértői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tevékenységekkel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kapcsolatos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problémák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összefoglalása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,</a:t>
            </a:r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Iagzságügyi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szakképzés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elindítása</a:t>
            </a:r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A módszerspecifikus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képzések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ügyének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jogi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rendezése</a:t>
            </a:r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A pszichoterapeuta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képzés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módoítása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: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irányelv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fejlesztés</a:t>
            </a:r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Tesztmódszertani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irányelv</a:t>
            </a:r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Lehetne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-e a “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sima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pszichológusoknak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”, ha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már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lesz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kódjuk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(7100)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ún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.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Alapnyilvántartási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számuk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, ha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az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egészségügyben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akarnak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dolgozni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?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Tehát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még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2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évig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nem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kezdik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el a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szakképzést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, de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addig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is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kaphatnának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alapnyilvántartási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számot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.</a:t>
            </a:r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Kéne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a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kutatásokra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vonatkozó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javaslat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az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ETT TUKEB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felé</a:t>
            </a:r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Munkapszichológusok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,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iskola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és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pedagógiai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és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tanácsadó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szakpszichológusok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beemelése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a </a:t>
            </a:r>
            <a:r>
              <a:rPr lang="en-US" sz="1600" dirty="0" err="1">
                <a:solidFill>
                  <a:srgbClr val="1F497D"/>
                </a:solidFill>
                <a:latin typeface="American Typewriter"/>
                <a:cs typeface="American Typewriter"/>
              </a:rPr>
              <a:t>minimumfeltétel</a:t>
            </a:r>
            <a:r>
              <a:rPr lang="en-US" sz="16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16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rendeletbe</a:t>
            </a:r>
            <a:r>
              <a:rPr lang="en-US" sz="16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, </a:t>
            </a:r>
          </a:p>
          <a:p>
            <a:pPr lvl="0"/>
            <a:r>
              <a:rPr lang="en-US" sz="16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STB</a:t>
            </a:r>
          </a:p>
          <a:p>
            <a:pPr lvl="0"/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706" y="29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647" y="47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8706" y="283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0192" y="116632"/>
            <a:ext cx="2736304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856984" cy="854968"/>
          </a:xfrm>
        </p:spPr>
        <p:txBody>
          <a:bodyPr>
            <a:noAutofit/>
          </a:bodyPr>
          <a:lstStyle/>
          <a:p>
            <a:r>
              <a:rPr lang="hu-HU" sz="2800" b="1" dirty="0" err="1">
                <a:latin typeface="American Typewriter"/>
                <a:cs typeface="American Typewriter"/>
              </a:rPr>
              <a:t>N</a:t>
            </a:r>
            <a:r>
              <a:rPr lang="hu-HU" sz="2800" b="1" dirty="0" err="1" smtClean="0">
                <a:latin typeface="American Typewriter"/>
                <a:cs typeface="American Typewriter"/>
              </a:rPr>
              <a:t>ehézségek</a:t>
            </a:r>
            <a:r>
              <a:rPr lang="hu-HU" sz="2800" b="1" dirty="0">
                <a:latin typeface="American Typewriter"/>
                <a:cs typeface="American Typewriter"/>
              </a:rPr>
              <a:t/>
            </a:r>
            <a:br>
              <a:rPr lang="hu-HU" sz="2800" b="1" dirty="0">
                <a:latin typeface="American Typewriter"/>
                <a:cs typeface="American Typewriter"/>
              </a:rPr>
            </a:br>
            <a:endParaRPr lang="hu-HU" sz="2800" b="1" dirty="0">
              <a:latin typeface="American Typewriter"/>
              <a:cs typeface="American Typewriter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1400" dirty="0">
              <a:solidFill>
                <a:schemeClr val="tx2"/>
              </a:solidFill>
            </a:endParaRPr>
          </a:p>
          <a:p>
            <a:pPr lvl="0"/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Tagok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nem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fizetnek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tagdíjat</a:t>
            </a:r>
            <a:endParaRPr lang="en-US" sz="2400" dirty="0" smtClean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Sok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feladat</a:t>
            </a:r>
            <a:r>
              <a:rPr lang="en-US" sz="2400" dirty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hárul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az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elnökre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: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sokszor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érzem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egyedül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magam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(de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gyorsabban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megcsinálom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, mint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elmagyarázom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, és a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kapcsolatokat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is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magam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építettem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nekem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kell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kezelnem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)</a:t>
            </a:r>
          </a:p>
          <a:p>
            <a:pPr lvl="0"/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Nincsenek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anyagi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forrásaink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,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ezért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az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elnök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magánvagyonát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kell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költse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adományból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a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szakma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ügyeire</a:t>
            </a:r>
            <a:endParaRPr lang="en-US" sz="2400" dirty="0" smtClean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Nagyon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lassan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halad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nak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a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hivatali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ügyek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(pl.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kamara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 </a:t>
            </a:r>
            <a:r>
              <a:rPr lang="en-US" sz="2400" dirty="0" err="1" smtClean="0">
                <a:solidFill>
                  <a:srgbClr val="1F497D"/>
                </a:solidFill>
                <a:latin typeface="American Typewriter"/>
                <a:cs typeface="American Typewriter"/>
              </a:rPr>
              <a:t>ügye</a:t>
            </a:r>
            <a:r>
              <a:rPr lang="en-US" sz="2400" dirty="0" smtClean="0">
                <a:solidFill>
                  <a:srgbClr val="1F497D"/>
                </a:solidFill>
                <a:latin typeface="American Typewriter"/>
                <a:cs typeface="American Typewriter"/>
              </a:rPr>
              <a:t>)</a:t>
            </a:r>
            <a:endParaRPr lang="en-US" sz="2400" dirty="0" smtClean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lvl="0"/>
            <a:endParaRPr lang="hu-HU" sz="1600" dirty="0">
              <a:solidFill>
                <a:srgbClr val="1F497D"/>
              </a:solidFill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706" y="29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647" y="47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8706" y="283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0192" y="116632"/>
            <a:ext cx="2736304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4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American Typewriter"/>
                <a:cs typeface="American Typewriter"/>
              </a:rPr>
              <a:t>Továbbra is a legfontosabb célkitűzésünk</a:t>
            </a:r>
            <a:endParaRPr lang="hu-HU" b="1" dirty="0">
              <a:latin typeface="American Typewriter"/>
              <a:cs typeface="American Typewriter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A </a:t>
            </a:r>
            <a:r>
              <a:rPr lang="hu-HU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magyar</a:t>
            </a:r>
            <a:r>
              <a:rPr lang="hu-HU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pszichológusok</a:t>
            </a:r>
            <a:r>
              <a:rPr lang="hu-HU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szakmai</a:t>
            </a:r>
            <a:r>
              <a:rPr lang="hu-HU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jogi</a:t>
            </a:r>
            <a:r>
              <a:rPr lang="hu-HU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nyilvántartási</a:t>
            </a:r>
            <a:r>
              <a:rPr lang="hu-HU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és </a:t>
            </a:r>
            <a:r>
              <a:rPr lang="hu-HU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érdekvédelmi</a:t>
            </a:r>
            <a:r>
              <a:rPr lang="hu-HU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egységének</a:t>
            </a:r>
            <a:r>
              <a:rPr lang="hu-HU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létrehozása</a:t>
            </a:r>
            <a:r>
              <a:rPr lang="hu-HU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8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önálló</a:t>
            </a:r>
            <a:r>
              <a:rPr lang="hu-HU" sz="28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8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pszichológus</a:t>
            </a:r>
            <a:r>
              <a:rPr lang="hu-HU" sz="28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8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kamara</a:t>
            </a:r>
            <a:r>
              <a:rPr lang="hu-HU" sz="28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800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szervezeti</a:t>
            </a:r>
            <a:r>
              <a:rPr lang="hu-HU" sz="2800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8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formában</a:t>
            </a:r>
            <a:r>
              <a:rPr lang="hu-HU" sz="28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86706" y="29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647" y="47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8706" y="283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00192" y="116632"/>
            <a:ext cx="2736304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4-05-05 at 16.14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93096"/>
            <a:ext cx="3678503" cy="242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latin typeface="American Typewriter"/>
                <a:cs typeface="American Typewriter"/>
              </a:rPr>
              <a:t>Elvégzett</a:t>
            </a:r>
            <a:r>
              <a:rPr lang="hu-HU" b="1" dirty="0" smtClean="0"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latin typeface="American Typewriter"/>
                <a:cs typeface="American Typewriter"/>
              </a:rPr>
              <a:t>feladatok</a:t>
            </a:r>
            <a:endParaRPr lang="hu-HU" b="1" dirty="0">
              <a:latin typeface="American Typewriter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706" y="29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647" y="47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8706" y="283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0192" y="116632"/>
            <a:ext cx="2736304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2132856"/>
            <a:ext cx="84969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Elnökként alapvetően 6 csoportba sorolnám az elvégzett feladataimat:</a:t>
            </a:r>
          </a:p>
          <a:p>
            <a:pPr marL="342900" indent="-342900">
              <a:buAutoNum type="arabicPeriod"/>
            </a:pPr>
            <a:endParaRPr lang="hu-HU" sz="2000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342900" indent="-342900">
              <a:buAutoNum type="arabicPeriod"/>
            </a:pP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Kamaráért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tett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aktivitás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: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ismét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társadalmi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vitán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vittük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át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kamarai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törvénytervezetet</a:t>
            </a:r>
            <a:endParaRPr lang="hu-HU" sz="2000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342900" indent="-342900">
              <a:buAutoNum type="arabicPeriod"/>
            </a:pP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Tagtársainkért tett aktivitás</a:t>
            </a:r>
          </a:p>
          <a:p>
            <a:pPr marL="342900" indent="-342900">
              <a:buAutoNum type="arabicPeriod"/>
            </a:pP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MPÉE-ért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tett aktivitás: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új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alapszabály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Ú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j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Facebook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oldal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hírlevelek…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stb</a:t>
            </a:r>
            <a:endParaRPr lang="hu-HU" sz="2000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342900" indent="-342900">
              <a:buAutoNum type="arabicPeriod"/>
            </a:pP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Kóklerek elleni fellépés</a:t>
            </a:r>
          </a:p>
          <a:p>
            <a:pPr marL="342900" indent="-342900">
              <a:buAutoNum type="arabicPeriod"/>
            </a:pP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Jogalkotóval folytatott párbeszéd: EMMI, azon belül Egészségügyi és Oktatási Tárca leginkább</a:t>
            </a:r>
          </a:p>
          <a:p>
            <a:pPr marL="342900" indent="-342900">
              <a:buAutoNum type="arabicPeriod"/>
            </a:pP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Társ Egyesületekkel, szakmán belüli szervezetekkel végzett munka: pl. MOK, MPT, Pszichiátriai Társaság:  viták, levelezések, közös megállapodások</a:t>
            </a:r>
            <a:endParaRPr lang="hu-HU" sz="2000" dirty="0">
              <a:solidFill>
                <a:srgbClr val="00009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014054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6706" y="29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647" y="47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8706" y="283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0192" y="116632"/>
            <a:ext cx="2736304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520" y="1988840"/>
            <a:ext cx="8892480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Magyar Pszichológus Kamarai törvény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újbóli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elővetetésében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és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társadalmi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vitájában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való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munka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endParaRPr lang="hu-HU" b="1" u="sng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ktív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kapcsolattartás 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az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EMMI-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vel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. </a:t>
            </a:r>
            <a:r>
              <a:rPr lang="en-US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Csak</a:t>
            </a:r>
            <a:r>
              <a:rPr lang="en-US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e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hónapban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135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állami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vezetővel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tárgyalok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ebből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35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államtitkárral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és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helyettes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államtitkárral</a:t>
            </a:r>
            <a:endParaRPr lang="hu-HU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MPÉE 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Kamarát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megerősítő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Közös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összegyetemi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MPT, MPÉE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Állasfoglaláskialakítása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társadalmi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vitában</a:t>
            </a:r>
            <a:endParaRPr lang="hu-HU" b="1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Új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MPÉE által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működtetett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Facebook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oldal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kialakítása: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Pszichológus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Kamarát-Jogszerűen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szakmáért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és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kliensekért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! 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6266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tagja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van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!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!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Napi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szinten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frissül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az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MPÉE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által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létrehozott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csoport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és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válaszolunk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kérdésekre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Számos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szakmai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háttéranyag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készült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többek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között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30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oldalas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szakmai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összefoglaló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tervezet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megalapozására</a:t>
            </a:r>
            <a:endParaRPr lang="hu-HU" dirty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2016-ban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felfrissült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Magyar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Pszichológus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Kamarát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Támogatók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honpapja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ahol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11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szakmai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cikk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bejegyzés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keletkezett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A kamarával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kapcsolatos 20 sajtómegjelenés 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(TV, rádió, írott sajtó)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elérése</a:t>
            </a:r>
            <a:endParaRPr lang="hu-HU" dirty="0">
              <a:solidFill>
                <a:srgbClr val="000090"/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12474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latin typeface="American Typewriter"/>
                <a:cs typeface="American Typewriter"/>
              </a:rPr>
              <a:t>ÜGYEK</a:t>
            </a:r>
            <a:br>
              <a:rPr lang="hu-HU" sz="2400" b="1" dirty="0">
                <a:latin typeface="American Typewriter"/>
                <a:cs typeface="American Typewriter"/>
              </a:rPr>
            </a:br>
            <a:r>
              <a:rPr lang="hu-HU" sz="2400" b="1" dirty="0" smtClean="0">
                <a:latin typeface="American Typewriter"/>
                <a:cs typeface="American Typewriter"/>
              </a:rPr>
              <a:t>1. </a:t>
            </a:r>
            <a:r>
              <a:rPr lang="hu-HU" sz="2400" b="1" dirty="0">
                <a:latin typeface="American Typewriter"/>
                <a:cs typeface="American Typewriter"/>
              </a:rPr>
              <a:t>a kamaráért végzett </a:t>
            </a:r>
            <a:r>
              <a:rPr lang="hu-HU" sz="2400" b="1" dirty="0" smtClean="0">
                <a:latin typeface="American Typewriter"/>
                <a:cs typeface="American Typewriter"/>
              </a:rPr>
              <a:t>aktivitás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115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856984" cy="85496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latin typeface="American Typewriter"/>
                <a:cs typeface="American Typewriter"/>
              </a:rPr>
              <a:t>ÜGYEK</a:t>
            </a:r>
            <a:br>
              <a:rPr lang="hu-HU" sz="2800" b="1" dirty="0" smtClean="0">
                <a:latin typeface="American Typewriter"/>
                <a:cs typeface="American Typewriter"/>
              </a:rPr>
            </a:br>
            <a:r>
              <a:rPr lang="hu-HU" sz="2800" b="1" dirty="0">
                <a:latin typeface="American Typewriter"/>
                <a:cs typeface="American Typewriter"/>
              </a:rPr>
              <a:t>2</a:t>
            </a:r>
            <a:r>
              <a:rPr lang="hu-HU" sz="2800" b="1" dirty="0" smtClean="0">
                <a:latin typeface="American Typewriter"/>
                <a:cs typeface="American Typewriter"/>
              </a:rPr>
              <a:t>. </a:t>
            </a:r>
            <a:endParaRPr lang="hu-HU" sz="2800" b="1" dirty="0">
              <a:latin typeface="American Typewriter"/>
              <a:cs typeface="American Typewriter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988840"/>
            <a:ext cx="8640960" cy="457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706" y="29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647" y="47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8706" y="283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0192" y="116632"/>
            <a:ext cx="2736304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916832"/>
            <a:ext cx="86681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z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elmúlt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évben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3300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emailt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kaptam MPÉE elnökként és mindegyikre válaszoltam MPÉE ügyekben. 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E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z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minimálisan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napi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16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levél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melynek nem része az egyéb érdekvédelmi aktivitás levelezése.</a:t>
            </a:r>
            <a:endParaRPr lang="hu-HU" dirty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jogi munkákra való igény, azaz 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Dr Kovács Zsófi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bevonására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körülbelül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880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órában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volt 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szükség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a 11 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hónap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alatt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. 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Ez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kb. 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8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0 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óra</a:t>
            </a:r>
            <a:r>
              <a:rPr lang="en-US" b="1" dirty="0">
                <a:solidFill>
                  <a:srgbClr val="000090"/>
                </a:solidFill>
                <a:latin typeface="American Typewriter"/>
                <a:cs typeface="American Typewriter"/>
              </a:rPr>
              <a:t>/ </a:t>
            </a:r>
            <a:r>
              <a:rPr lang="en-US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hónap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Bekapcsolódott</a:t>
            </a:r>
            <a:r>
              <a:rPr lang="en-US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munkánk</a:t>
            </a:r>
            <a:r>
              <a:rPr lang="en-US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segítésébe</a:t>
            </a:r>
            <a:r>
              <a:rPr lang="en-US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Dr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Német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Borbála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is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havi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80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óra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jogi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munkával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2015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szeptembere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óta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.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Ő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írja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a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havi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hírleveleket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!</a:t>
            </a:r>
            <a:endParaRPr lang="en-US" b="1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Tagtársainknak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nyútott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szakmai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és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jogi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segítség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heti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szintű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feladat</a:t>
            </a:r>
            <a:r>
              <a:rPr lang="en-US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: 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38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tagtársunk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jogi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ügyének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végigvezetése</a:t>
            </a:r>
            <a:endParaRPr lang="hu-HU" dirty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26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megkeresés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különböző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állami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hatóságoktól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vagy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feléjük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: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ebből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 11 ÁNTSZ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bejelentés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, 3 </a:t>
            </a:r>
            <a:r>
              <a:rPr lang="hu-HU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fogyasztóvédelmi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ügy</a:t>
            </a:r>
            <a:endParaRPr lang="hu-HU" dirty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Kókler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>
                <a:solidFill>
                  <a:srgbClr val="000090"/>
                </a:solidFill>
                <a:latin typeface="American Typewriter"/>
                <a:cs typeface="American Typewriter"/>
              </a:rPr>
              <a:t>ügyek </a:t>
            </a:r>
            <a:r>
              <a:rPr lang="hu-HU" dirty="0">
                <a:solidFill>
                  <a:srgbClr val="000090"/>
                </a:solidFill>
                <a:latin typeface="American Typewriter"/>
                <a:cs typeface="American Typewriter"/>
              </a:rPr>
              <a:t>kezelése: levelezés,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be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jelentések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írása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heti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tevékenység</a:t>
            </a:r>
            <a:endParaRPr lang="hu-HU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335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tagja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van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szaknévsorunknak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Kamarát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Támogató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honlapunkon</a:t>
            </a:r>
            <a:endParaRPr lang="hu-HU" dirty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R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endbetettük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az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MPÉE </a:t>
            </a:r>
            <a:r>
              <a:rPr lang="hu-HU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taglistáját</a:t>
            </a:r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(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friss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és </a:t>
            </a:r>
            <a:r>
              <a:rPr lang="hu-HU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naprakész</a:t>
            </a:r>
            <a:r>
              <a:rPr lang="hu-HU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869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6706" y="29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647" y="47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8706" y="283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0192" y="116632"/>
            <a:ext cx="2736304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épernyőfotó 2016-05-26 - 5.40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1044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96752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merican Typewriter"/>
                <a:cs typeface="American Typewriter"/>
              </a:rPr>
              <a:t>3. </a:t>
            </a:r>
            <a:r>
              <a:rPr lang="en-US" sz="2400" b="1" dirty="0" err="1" smtClean="0">
                <a:latin typeface="American Typewriter"/>
                <a:cs typeface="American Typewriter"/>
              </a:rPr>
              <a:t>Új</a:t>
            </a:r>
            <a:r>
              <a:rPr lang="en-US" sz="2400" b="1" dirty="0" smtClean="0">
                <a:latin typeface="American Typewriter"/>
                <a:cs typeface="American Typewriter"/>
              </a:rPr>
              <a:t> Facebook </a:t>
            </a:r>
            <a:r>
              <a:rPr lang="en-US" sz="2400" b="1" dirty="0" err="1" smtClean="0">
                <a:latin typeface="American Typewriter"/>
                <a:cs typeface="American Typewriter"/>
              </a:rPr>
              <a:t>oldalunk</a:t>
            </a:r>
            <a:r>
              <a:rPr lang="en-US" sz="2400" b="1" dirty="0" smtClean="0">
                <a:latin typeface="American Typewriter"/>
                <a:cs typeface="American Typewriter"/>
              </a:rPr>
              <a:t> van, </a:t>
            </a:r>
            <a:r>
              <a:rPr lang="en-US" sz="2400" b="1" dirty="0" err="1" smtClean="0">
                <a:latin typeface="American Typewriter"/>
                <a:cs typeface="American Typewriter"/>
              </a:rPr>
              <a:t>melyet</a:t>
            </a:r>
            <a:r>
              <a:rPr lang="en-US" sz="2400" b="1" dirty="0" smtClean="0">
                <a:latin typeface="American Typewriter"/>
                <a:cs typeface="American Typewriter"/>
              </a:rPr>
              <a:t> </a:t>
            </a:r>
            <a:r>
              <a:rPr lang="en-US" sz="2400" b="1" dirty="0" err="1" smtClean="0">
                <a:latin typeface="American Typewriter"/>
                <a:cs typeface="American Typewriter"/>
              </a:rPr>
              <a:t>napi</a:t>
            </a:r>
            <a:r>
              <a:rPr lang="en-US" sz="2400" b="1" dirty="0" smtClean="0">
                <a:latin typeface="American Typewriter"/>
                <a:cs typeface="American Typewriter"/>
              </a:rPr>
              <a:t> </a:t>
            </a:r>
            <a:r>
              <a:rPr lang="en-US" sz="2400" b="1" dirty="0" err="1" smtClean="0">
                <a:latin typeface="American Typewriter"/>
                <a:cs typeface="American Typewriter"/>
              </a:rPr>
              <a:t>szinten</a:t>
            </a:r>
            <a:r>
              <a:rPr lang="en-US" sz="2400" b="1" dirty="0" smtClean="0">
                <a:latin typeface="American Typewriter"/>
                <a:cs typeface="American Typewriter"/>
              </a:rPr>
              <a:t> </a:t>
            </a:r>
            <a:r>
              <a:rPr lang="en-US" sz="2400" b="1" dirty="0" err="1" smtClean="0">
                <a:latin typeface="American Typewriter"/>
                <a:cs typeface="American Typewriter"/>
              </a:rPr>
              <a:t>kezelünk</a:t>
            </a:r>
            <a:endParaRPr lang="en-US" sz="2400" b="1" dirty="0"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623731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F497D"/>
                </a:solidFill>
              </a:rPr>
              <a:t>6266 </a:t>
            </a:r>
            <a:r>
              <a:rPr lang="en-US" sz="2800" b="1" dirty="0" err="1" smtClean="0">
                <a:solidFill>
                  <a:srgbClr val="1F497D"/>
                </a:solidFill>
              </a:rPr>
              <a:t>tagja</a:t>
            </a:r>
            <a:r>
              <a:rPr lang="en-US" sz="2800" b="1" dirty="0" smtClean="0">
                <a:solidFill>
                  <a:srgbClr val="1F497D"/>
                </a:solidFill>
              </a:rPr>
              <a:t> van</a:t>
            </a:r>
            <a:endParaRPr lang="en-US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4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8520" y="1052736"/>
            <a:ext cx="9252520" cy="792088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latin typeface="American Typewriter"/>
                <a:cs typeface="American Typewriter"/>
              </a:rPr>
              <a:t>Az</a:t>
            </a:r>
            <a:r>
              <a:rPr lang="en-US" sz="2400" b="1" dirty="0" smtClean="0">
                <a:latin typeface="American Typewriter"/>
                <a:cs typeface="American Typewriter"/>
              </a:rPr>
              <a:t> </a:t>
            </a:r>
            <a:r>
              <a:rPr lang="en-US" sz="2400" b="1" dirty="0" err="1" smtClean="0">
                <a:latin typeface="American Typewriter"/>
                <a:cs typeface="American Typewriter"/>
              </a:rPr>
              <a:t>állandóan</a:t>
            </a:r>
            <a:r>
              <a:rPr lang="en-US" sz="2400" b="1" dirty="0" smtClean="0">
                <a:latin typeface="American Typewriter"/>
                <a:cs typeface="American Typewriter"/>
              </a:rPr>
              <a:t> </a:t>
            </a:r>
            <a:r>
              <a:rPr lang="en-US" sz="2400" b="1" dirty="0" err="1" smtClean="0">
                <a:latin typeface="American Typewriter"/>
                <a:cs typeface="American Typewriter"/>
              </a:rPr>
              <a:t>fris</a:t>
            </a:r>
            <a:r>
              <a:rPr lang="hu-HU" sz="2400" b="1" dirty="0" err="1" smtClean="0">
                <a:latin typeface="American Typewriter"/>
                <a:cs typeface="American Typewriter"/>
              </a:rPr>
              <a:t>sülő</a:t>
            </a:r>
            <a:r>
              <a:rPr lang="hu-HU" sz="2400" b="1" dirty="0" smtClean="0">
                <a:latin typeface="American Typewriter"/>
                <a:cs typeface="American Typewriter"/>
              </a:rPr>
              <a:t> kamarát támogató honlapunk, </a:t>
            </a:r>
            <a:r>
              <a:rPr lang="hu-HU" sz="2400" b="1" dirty="0" err="1" smtClean="0">
                <a:latin typeface="American Typewriter"/>
                <a:cs typeface="American Typewriter"/>
              </a:rPr>
              <a:t>mely</a:t>
            </a:r>
            <a:r>
              <a:rPr lang="hu-HU" sz="2400" b="1" dirty="0">
                <a:latin typeface="American Typewriter"/>
                <a:cs typeface="American Typewriter"/>
              </a:rPr>
              <a:t> </a:t>
            </a:r>
            <a:r>
              <a:rPr lang="hu-HU" sz="2400" b="1" dirty="0" smtClean="0">
                <a:latin typeface="American Typewriter"/>
                <a:cs typeface="American Typewriter"/>
              </a:rPr>
              <a:t>2. </a:t>
            </a:r>
            <a:r>
              <a:rPr lang="hu-HU" sz="2400" b="1" dirty="0" err="1" smtClean="0">
                <a:latin typeface="American Typewriter"/>
                <a:cs typeface="American Typewriter"/>
              </a:rPr>
              <a:t>éve</a:t>
            </a:r>
            <a:r>
              <a:rPr lang="hu-HU" sz="2400" b="1" dirty="0" smtClean="0">
                <a:latin typeface="American Typewriter"/>
                <a:cs typeface="American Typewriter"/>
              </a:rPr>
              <a:t> </a:t>
            </a:r>
            <a:r>
              <a:rPr lang="hu-HU" sz="2400" b="1" dirty="0" err="1" smtClean="0">
                <a:latin typeface="American Typewriter"/>
                <a:cs typeface="American Typewriter"/>
              </a:rPr>
              <a:t>működik</a:t>
            </a:r>
            <a:r>
              <a:rPr lang="hu-HU" sz="2400" b="1" dirty="0" smtClean="0">
                <a:latin typeface="American Typewriter"/>
                <a:cs typeface="American Typewriter"/>
              </a:rPr>
              <a:t>:</a:t>
            </a:r>
            <a:endParaRPr lang="hu-HU" sz="2400" b="1" dirty="0">
              <a:latin typeface="American Typewriter"/>
              <a:cs typeface="American Typewriter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988840"/>
            <a:ext cx="8640960" cy="457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1400" dirty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0" indent="0">
              <a:buNone/>
            </a:pPr>
            <a:endParaRPr lang="en-US" sz="1400" dirty="0">
              <a:solidFill>
                <a:srgbClr val="000090"/>
              </a:solidFill>
              <a:latin typeface="American Typewriter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706" y="29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647" y="47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8706" y="283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0192" y="116632"/>
            <a:ext cx="2736304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shot 2015-05-21 05.51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60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6706" y="29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647" y="47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8706" y="283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0192" y="116632"/>
            <a:ext cx="2736304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2732" y="2204864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Nagyon</a:t>
            </a:r>
            <a:r>
              <a:rPr lang="hu-HU" sz="16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nehéz</a:t>
            </a:r>
            <a:r>
              <a:rPr lang="hu-HU" sz="16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küzdelem</a:t>
            </a:r>
            <a:r>
              <a:rPr lang="hu-HU" sz="16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.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J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elenleg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is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feljelentett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Czonev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József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(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alias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Joskó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)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alaptalanul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hamis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vád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ügyében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.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T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ovábbra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is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hatalmas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számú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bejelentés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16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érkezik</a:t>
            </a:r>
            <a:r>
              <a:rPr lang="hu-HU" sz="16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7544" y="112474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latin typeface="American Typewriter"/>
                <a:cs typeface="American Typewriter"/>
              </a:rPr>
              <a:t>ÜGYEK</a:t>
            </a:r>
            <a:br>
              <a:rPr lang="hu-HU" sz="2400" b="1" dirty="0">
                <a:latin typeface="American Typewriter"/>
                <a:cs typeface="American Typewriter"/>
              </a:rPr>
            </a:br>
            <a:r>
              <a:rPr lang="hu-HU" sz="2400" b="1" dirty="0" smtClean="0">
                <a:latin typeface="American Typewriter"/>
                <a:cs typeface="American Typewriter"/>
              </a:rPr>
              <a:t>4. </a:t>
            </a:r>
            <a:r>
              <a:rPr lang="hu-HU" sz="2400" b="1" dirty="0" err="1" smtClean="0">
                <a:latin typeface="American Typewriter"/>
                <a:cs typeface="American Typewriter"/>
              </a:rPr>
              <a:t>kóklerek</a:t>
            </a:r>
            <a:r>
              <a:rPr lang="hu-HU" sz="2400" b="1" dirty="0" smtClean="0">
                <a:latin typeface="American Typewriter"/>
                <a:cs typeface="American Typewriter"/>
              </a:rPr>
              <a:t> </a:t>
            </a:r>
            <a:r>
              <a:rPr lang="hu-HU" sz="2400" b="1" dirty="0" err="1" smtClean="0">
                <a:latin typeface="American Typewriter"/>
                <a:cs typeface="American Typewriter"/>
              </a:rPr>
              <a:t>elleni</a:t>
            </a:r>
            <a:r>
              <a:rPr lang="hu-HU" sz="2400" b="1" dirty="0" smtClean="0">
                <a:latin typeface="American Typewriter"/>
                <a:cs typeface="American Typewriter"/>
              </a:rPr>
              <a:t> </a:t>
            </a:r>
            <a:r>
              <a:rPr lang="hu-HU" sz="2400" b="1" dirty="0" err="1" smtClean="0">
                <a:latin typeface="American Typewriter"/>
                <a:cs typeface="American Typewriter"/>
              </a:rPr>
              <a:t>fellépés</a:t>
            </a:r>
            <a:endParaRPr lang="hu-HU" sz="2400" b="1" dirty="0" smtClean="0">
              <a:latin typeface="American Typewriter"/>
              <a:cs typeface="American Typewriter"/>
            </a:endParaRPr>
          </a:p>
        </p:txBody>
      </p:sp>
      <p:pic>
        <p:nvPicPr>
          <p:cNvPr id="5" name="Picture 4" descr="Screen Shot 2016-05-22 at 00.02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2259343" cy="3140968"/>
          </a:xfrm>
          <a:prstGeom prst="rect">
            <a:avLst/>
          </a:prstGeom>
        </p:spPr>
      </p:pic>
      <p:pic>
        <p:nvPicPr>
          <p:cNvPr id="12" name="Picture 11" descr="Screenshot 2016-05-26 07.42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40968"/>
            <a:ext cx="64643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6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86706" y="29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647" y="47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8706" y="283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0192" y="116632"/>
            <a:ext cx="2736304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492896"/>
            <a:ext cx="9013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ktív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>
                <a:solidFill>
                  <a:srgbClr val="000090"/>
                </a:solidFill>
                <a:latin typeface="American Typewriter"/>
                <a:cs typeface="American Typewriter"/>
              </a:rPr>
              <a:t>kapcsolattartás </a:t>
            </a:r>
            <a:r>
              <a:rPr lang="hu-HU" sz="2000" dirty="0">
                <a:solidFill>
                  <a:srgbClr val="000090"/>
                </a:solidFill>
                <a:latin typeface="American Typewriter"/>
                <a:cs typeface="American Typewriter"/>
              </a:rPr>
              <a:t>az </a:t>
            </a:r>
            <a:r>
              <a:rPr lang="hu-HU" sz="2000" dirty="0" err="1">
                <a:solidFill>
                  <a:srgbClr val="000090"/>
                </a:solidFill>
                <a:latin typeface="American Typewriter"/>
                <a:cs typeface="American Typewriter"/>
              </a:rPr>
              <a:t>EMMI-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vel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:</a:t>
            </a:r>
          </a:p>
          <a:p>
            <a:endParaRPr lang="hu-HU" sz="2000" dirty="0">
              <a:solidFill>
                <a:srgbClr val="000090"/>
              </a:solidFill>
              <a:latin typeface="American Typewriter"/>
              <a:cs typeface="American Typewriter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Csak</a:t>
            </a:r>
            <a:r>
              <a:rPr lang="en-US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e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hónapban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135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állami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vezetővel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tárgyalok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ebből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35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államtitkárral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és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helyettes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államtitkárral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Kamara</a:t>
            </a:r>
            <a:r>
              <a:rPr lang="en-US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ügyben</a:t>
            </a:r>
            <a:r>
              <a:rPr lang="en-US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más</a:t>
            </a:r>
            <a:r>
              <a:rPr lang="en-US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eddig</a:t>
            </a:r>
            <a:r>
              <a:rPr lang="en-US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e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gyeztettem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Lázár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Miniszter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Úrral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Varga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Miniszter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Úrral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az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Igazságügyi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Minisztériummal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Kövér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Elnök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Úrral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de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támogatásáról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biztosította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az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MPÉE-t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immár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az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EMMI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összes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tárcája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is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2015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február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15-e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óta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erősíti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kamara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ügyének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támogatását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,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hogy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Balog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Miniszter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Úr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felkért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a</a:t>
            </a:r>
            <a:r>
              <a:rPr lang="hu-HU" sz="2000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Klinikai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pszichológiai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tagozat</a:t>
            </a:r>
            <a:r>
              <a:rPr lang="hu-HU" sz="2000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 </a:t>
            </a:r>
            <a:r>
              <a:rPr lang="hu-HU" sz="2000" b="1" dirty="0" err="1" smtClean="0">
                <a:solidFill>
                  <a:srgbClr val="000090"/>
                </a:solidFill>
                <a:latin typeface="American Typewriter"/>
                <a:cs typeface="American Typewriter"/>
              </a:rPr>
              <a:t>vezetésére</a:t>
            </a:r>
            <a:r>
              <a:rPr lang="hu-HU" sz="2000" dirty="0">
                <a:solidFill>
                  <a:srgbClr val="000090"/>
                </a:solidFill>
                <a:latin typeface="American Typewriter"/>
                <a:cs typeface="American Typewriter"/>
              </a:rPr>
              <a:t>.</a:t>
            </a:r>
            <a:endParaRPr lang="hu-HU" sz="2000" dirty="0" smtClean="0">
              <a:solidFill>
                <a:srgbClr val="000090"/>
              </a:solidFill>
              <a:latin typeface="American Typewriter"/>
              <a:cs typeface="American Typewrit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1124744"/>
            <a:ext cx="792088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latin typeface="American Typewriter"/>
                <a:cs typeface="American Typewriter"/>
              </a:rPr>
              <a:t>ÜGYEK</a:t>
            </a:r>
            <a:br>
              <a:rPr lang="hu-HU" sz="2400" b="1" dirty="0">
                <a:latin typeface="American Typewriter"/>
                <a:cs typeface="American Typewriter"/>
              </a:rPr>
            </a:br>
            <a:r>
              <a:rPr lang="hu-HU" sz="2400" b="1" dirty="0">
                <a:latin typeface="American Typewriter"/>
                <a:cs typeface="American Typewriter"/>
              </a:rPr>
              <a:t>5</a:t>
            </a:r>
            <a:r>
              <a:rPr lang="hu-HU" sz="2400" b="1" dirty="0" smtClean="0">
                <a:latin typeface="American Typewriter"/>
                <a:cs typeface="American Typewriter"/>
              </a:rPr>
              <a:t>. </a:t>
            </a:r>
            <a:r>
              <a:rPr lang="hu-HU" sz="2400" b="1" dirty="0" err="1" smtClean="0">
                <a:latin typeface="American Typewriter"/>
                <a:cs typeface="American Typewriter"/>
              </a:rPr>
              <a:t>aktív</a:t>
            </a:r>
            <a:r>
              <a:rPr lang="hu-HU" sz="2400" b="1" dirty="0" smtClean="0">
                <a:latin typeface="American Typewriter"/>
                <a:cs typeface="American Typewriter"/>
              </a:rPr>
              <a:t> </a:t>
            </a:r>
            <a:r>
              <a:rPr lang="hu-HU" sz="2400" b="1" dirty="0" err="1" smtClean="0">
                <a:latin typeface="American Typewriter"/>
                <a:cs typeface="American Typewriter"/>
              </a:rPr>
              <a:t>kapcsolattartás</a:t>
            </a:r>
            <a:r>
              <a:rPr lang="hu-HU" sz="2400" b="1" dirty="0" smtClean="0">
                <a:latin typeface="American Typewriter"/>
                <a:cs typeface="American Typewriter"/>
              </a:rPr>
              <a:t> </a:t>
            </a:r>
            <a:r>
              <a:rPr lang="hu-HU" sz="2400" b="1" dirty="0" err="1" smtClean="0">
                <a:latin typeface="American Typewriter"/>
                <a:cs typeface="American Typewriter"/>
              </a:rPr>
              <a:t>a</a:t>
            </a:r>
            <a:r>
              <a:rPr lang="hu-HU" sz="2400" b="1" dirty="0" smtClean="0">
                <a:latin typeface="American Typewriter"/>
                <a:cs typeface="American Typewriter"/>
              </a:rPr>
              <a:t> </a:t>
            </a:r>
            <a:r>
              <a:rPr lang="hu-HU" sz="2400" b="1" dirty="0" err="1" smtClean="0">
                <a:latin typeface="American Typewriter"/>
                <a:cs typeface="American Typewriter"/>
              </a:rPr>
              <a:t>jogalkotóval</a:t>
            </a:r>
            <a:endParaRPr lang="hu-HU" sz="2400" b="1" dirty="0" smtClean="0">
              <a:latin typeface="American Typewriter"/>
              <a:cs typeface="American Typewriter"/>
            </a:endParaRPr>
          </a:p>
          <a:p>
            <a:pPr algn="ctr"/>
            <a:r>
              <a:rPr lang="hu-HU" sz="2400" b="1" dirty="0" smtClean="0">
                <a:latin typeface="American Typewriter"/>
                <a:cs typeface="American Typewriter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6554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8856984" cy="854968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latin typeface="American Typewriter"/>
                <a:cs typeface="American Typewriter"/>
              </a:rPr>
              <a:t>ÜGYEK</a:t>
            </a:r>
            <a:br>
              <a:rPr lang="hu-HU" sz="2800" b="1" dirty="0" smtClean="0">
                <a:latin typeface="American Typewriter"/>
                <a:cs typeface="American Typewriter"/>
              </a:rPr>
            </a:br>
            <a:r>
              <a:rPr lang="hu-HU" sz="2800" b="1" dirty="0">
                <a:latin typeface="American Typewriter"/>
                <a:cs typeface="American Typewriter"/>
              </a:rPr>
              <a:t>6</a:t>
            </a:r>
            <a:r>
              <a:rPr lang="hu-HU" sz="2800" b="1" dirty="0" smtClean="0">
                <a:latin typeface="American Typewriter"/>
                <a:cs typeface="American Typewriter"/>
              </a:rPr>
              <a:t>. </a:t>
            </a:r>
            <a:endParaRPr lang="hu-HU" sz="2800" b="1" dirty="0">
              <a:latin typeface="American Typewriter"/>
              <a:cs typeface="American Typewriter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988840"/>
            <a:ext cx="8640960" cy="23042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u-HU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706" y="298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93647" y="4781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48706" y="283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00192" y="116632"/>
            <a:ext cx="2736304" cy="7920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83768" y="191683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rgbClr val="000090"/>
                </a:solidFill>
                <a:latin typeface="American Typewriter"/>
                <a:cs typeface="American Typewriter"/>
              </a:rPr>
              <a:t>21. ÚJ ALAPSZABÁLYUNKAT ELFOGADTÁK</a:t>
            </a:r>
            <a:endParaRPr lang="en-US" dirty="0"/>
          </a:p>
        </p:txBody>
      </p:sp>
      <p:pic>
        <p:nvPicPr>
          <p:cNvPr id="5" name="Picture 4" descr="Screenshot 2015-05-21 05.53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75299"/>
            <a:ext cx="7128792" cy="40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1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3091</TotalTime>
  <Words>729</Words>
  <Application>Microsoft Macintosh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Office-téma</vt:lpstr>
      <vt:lpstr>Elnöki beszámoló Dr császár-Nagy Noémi</vt:lpstr>
      <vt:lpstr>Elvégzett feladatok</vt:lpstr>
      <vt:lpstr>PowerPoint Presentation</vt:lpstr>
      <vt:lpstr>ÜGYEK 2. </vt:lpstr>
      <vt:lpstr>PowerPoint Presentation</vt:lpstr>
      <vt:lpstr>Az állandóan frissülő kamarát támogató honlapunk, mely 2. éve működik:</vt:lpstr>
      <vt:lpstr>PowerPoint Presentation</vt:lpstr>
      <vt:lpstr>PowerPoint Presentation</vt:lpstr>
      <vt:lpstr>ÜGYEK 6. </vt:lpstr>
      <vt:lpstr>2016 évi feladatok listája teljesség nélkül </vt:lpstr>
      <vt:lpstr>Nehézségek </vt:lpstr>
      <vt:lpstr>Továbbra is a legfontosabb célkitűzésünk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Pszichológus szakma kamarai érdekképviselete</dc:title>
  <dc:creator>Dödöle</dc:creator>
  <cp:lastModifiedBy>Noémi Császár-Nagy</cp:lastModifiedBy>
  <cp:revision>64</cp:revision>
  <dcterms:created xsi:type="dcterms:W3CDTF">2013-05-28T19:54:05Z</dcterms:created>
  <dcterms:modified xsi:type="dcterms:W3CDTF">2016-05-26T06:07:38Z</dcterms:modified>
</cp:coreProperties>
</file>